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19"/>
  </p:notesMasterIdLst>
  <p:handoutMasterIdLst>
    <p:handoutMasterId r:id="rId20"/>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299" r:id="rId17"/>
    <p:sldId id="30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30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4E6CD"/>
    <a:srgbClr val="69FF69"/>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15" autoAdjust="0"/>
    <p:restoredTop sz="95652" autoAdjust="0"/>
  </p:normalViewPr>
  <p:slideViewPr>
    <p:cSldViewPr snapToGrid="0">
      <p:cViewPr varScale="1">
        <p:scale>
          <a:sx n="102" d="100"/>
          <a:sy n="102" d="100"/>
        </p:scale>
        <p:origin x="1472" y="1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9/25/24</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9/25/24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BED1A-2AB2-45E8-9405-68CB7FF74F7A}" type="slidenum">
              <a:rPr lang="en-US" smtClean="0"/>
              <a:t>13</a:t>
            </a:fld>
            <a:endParaRPr lang="en-US"/>
          </a:p>
        </p:txBody>
      </p:sp>
    </p:spTree>
    <p:extLst>
      <p:ext uri="{BB962C8B-B14F-4D97-AF65-F5344CB8AC3E}">
        <p14:creationId xmlns:p14="http://schemas.microsoft.com/office/powerpoint/2010/main" val="181572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9/25/24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9/25/24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9/25/24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9/25/24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9/25/24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9/25/24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9/25/24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9/25/24</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fontScale="92500" lnSpcReduction="2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School/Escuela: William K. Moore ES</a:t>
            </a:r>
          </a:p>
          <a:p>
            <a:pPr algn="r"/>
            <a:r>
              <a:rPr lang="en-US" sz="2800" dirty="0">
                <a:latin typeface="Franklin Gothic Demi" panose="020B0703020102020204" pitchFamily="34" charset="0"/>
              </a:rPr>
              <a:t>Date/</a:t>
            </a:r>
            <a:r>
              <a:rPr lang="en-US" sz="2800" dirty="0" err="1">
                <a:latin typeface="Franklin Gothic Demi" panose="020B0703020102020204" pitchFamily="34" charset="0"/>
              </a:rPr>
              <a:t>Fecha</a:t>
            </a:r>
            <a:r>
              <a:rPr lang="en-US" sz="2800" dirty="0">
                <a:latin typeface="Franklin Gothic Demi" panose="020B0703020102020204" pitchFamily="34" charset="0"/>
              </a:rPr>
              <a:t>: August 28, 2024 &amp; </a:t>
            </a:r>
            <a:r>
              <a:rPr lang="en-US" sz="2800">
                <a:latin typeface="Franklin Gothic Demi" panose="020B0703020102020204" pitchFamily="34" charset="0"/>
              </a:rPr>
              <a:t>September 26, </a:t>
            </a:r>
            <a:r>
              <a:rPr lang="en-US" sz="2800" dirty="0">
                <a:latin typeface="Franklin Gothic Demi" panose="020B0703020102020204" pitchFamily="34" charset="0"/>
              </a:rPr>
              <a:t>2024</a:t>
            </a:r>
          </a:p>
          <a:p>
            <a:pPr algn="r"/>
            <a:r>
              <a:rPr lang="en-US" sz="2800" dirty="0">
                <a:latin typeface="Franklin Gothic Demi" panose="020B0703020102020204" pitchFamily="34" charset="0"/>
              </a:rPr>
              <a:t>Time/Hora: 3:30-4:30pm</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a:solidFill>
                  <a:schemeClr val="bg1"/>
                </a:solidFill>
                <a:latin typeface="Franklin Gothic Demi" panose="020B0703020102020204" pitchFamily="34" charset="0"/>
              </a:rPr>
              <a:t>TITLE I Annual </a:t>
            </a:r>
          </a:p>
          <a:p>
            <a:r>
              <a:rPr lang="en-US" sz="3600" b="1" dirty="0">
                <a:solidFill>
                  <a:schemeClr val="bg1"/>
                </a:solidFill>
                <a:latin typeface="Franklin Gothic Demi" panose="020B0703020102020204" pitchFamily="34" charset="0"/>
              </a:rPr>
              <a:t>Parent Meeting </a:t>
            </a:r>
            <a:br>
              <a:rPr lang="en-US" sz="3600" b="1" dirty="0">
                <a:solidFill>
                  <a:schemeClr val="bg1"/>
                </a:solidFill>
                <a:latin typeface="Franklin Gothic Demi" panose="020B0703020102020204" pitchFamily="34" charset="0"/>
              </a:rPr>
            </a:b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400" i="1" dirty="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a:t>                                            </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District’s Educational Accord, Honor Code, and school behavior policies.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asistan a la escuela regularmente, completen todas las tareas y en las del aula, y se adhiere al Acuerdo de la Educación del distrito, código de honor, y las normas de conducta en la escuela.)</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66586"/>
            <a:ext cx="7788075" cy="4634630"/>
          </a:xfrm>
        </p:spPr>
        <p:txBody>
          <a:bodyPr>
            <a:normAutofit fontScale="92500" lnSpcReduction="10000"/>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285750" lvl="0" indent="-285750" algn="ctr" defTabSz="457200">
              <a:lnSpc>
                <a:spcPct val="100000"/>
              </a:lnSpc>
              <a:spcBef>
                <a:spcPct val="20000"/>
              </a:spcBef>
              <a:spcAft>
                <a:spcPts val="600"/>
              </a:spcAft>
              <a:buClr>
                <a:srgbClr val="83992A"/>
              </a:buClr>
              <a:buSzPct val="115000"/>
              <a:buFont typeface="Arial"/>
              <a:buChar char="•"/>
              <a:defRPr/>
            </a:pPr>
            <a:r>
              <a:rPr lang="en-US" altLang="en-US" sz="2400" b="1" dirty="0">
                <a:latin typeface="Garamond"/>
              </a:rPr>
              <a:t>58 parents responded to the survey</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a:solidFill>
                  <a:srgbClr val="422C16"/>
                </a:solidFill>
                <a:latin typeface="Garamond"/>
              </a:rPr>
              <a:t>For the first time in 3 years- all </a:t>
            </a:r>
            <a:r>
              <a:rPr lang="en-US" altLang="en-US" sz="2400" dirty="0">
                <a:latin typeface="Garamond"/>
              </a:rPr>
              <a:t>categories received a positive response </a:t>
            </a:r>
            <a:r>
              <a:rPr lang="en-US" altLang="en-US" sz="2400" b="1" dirty="0">
                <a:solidFill>
                  <a:srgbClr val="006600"/>
                </a:solidFill>
                <a:latin typeface="Garamond"/>
              </a:rPr>
              <a:t>(all green)</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a:latin typeface="Garamond"/>
              </a:rPr>
              <a:t>87.93% of parents felt the school informs them of how money is used in fundraising. </a:t>
            </a:r>
            <a:r>
              <a:rPr lang="en-US" altLang="en-US" sz="2000" b="1" dirty="0">
                <a:solidFill>
                  <a:srgbClr val="006600"/>
                </a:solidFill>
                <a:latin typeface="Garamond"/>
              </a:rPr>
              <a:t>( + 30.04% increase)</a:t>
            </a:r>
          </a:p>
          <a:p>
            <a:pPr marL="459486" lvl="1" indent="-285750" defTabSz="457200">
              <a:lnSpc>
                <a:spcPct val="100000"/>
              </a:lnSpc>
              <a:spcBef>
                <a:spcPct val="20000"/>
              </a:spcBef>
              <a:spcAft>
                <a:spcPts val="600"/>
              </a:spcAft>
              <a:buClr>
                <a:srgbClr val="83992A"/>
              </a:buClr>
              <a:buSzPct val="115000"/>
              <a:buFont typeface="Arial"/>
              <a:buChar char="•"/>
              <a:defRPr/>
            </a:pPr>
            <a:r>
              <a:rPr lang="en-US" altLang="en-US" sz="2000" dirty="0">
                <a:latin typeface="Garamond"/>
              </a:rPr>
              <a:t>87.93% of parents felt the school does a good job with preventing bulling. (+14.25 increase)</a:t>
            </a:r>
          </a:p>
          <a:p>
            <a:pPr marL="516636" lvl="1" indent="-342900" defTabSz="457200">
              <a:lnSpc>
                <a:spcPct val="100000"/>
              </a:lnSpc>
              <a:spcBef>
                <a:spcPct val="20000"/>
              </a:spcBef>
              <a:spcAft>
                <a:spcPts val="600"/>
              </a:spcAft>
              <a:buClr>
                <a:srgbClr val="83992A"/>
              </a:buClr>
              <a:buSzPct val="115000"/>
              <a:buFont typeface="Arial" panose="020B0604020202020204" pitchFamily="34" charset="0"/>
              <a:buChar char="•"/>
              <a:defRPr/>
            </a:pPr>
            <a:r>
              <a:rPr lang="en-US" altLang="en-US" sz="2000" dirty="0">
                <a:latin typeface="Garamond"/>
              </a:rPr>
              <a:t>98.28% of parents feels that the school sees them as a partner in their child’s education. </a:t>
            </a:r>
            <a:r>
              <a:rPr lang="en-US" altLang="en-US" sz="2000" b="1">
                <a:solidFill>
                  <a:srgbClr val="006600"/>
                </a:solidFill>
                <a:latin typeface="Garamond"/>
              </a:rPr>
              <a:t>(+3.54% increase)</a:t>
            </a:r>
          </a:p>
          <a:p>
            <a:pPr marL="516636" lvl="1" indent="-342900" defTabSz="457200">
              <a:lnSpc>
                <a:spcPct val="100000"/>
              </a:lnSpc>
              <a:spcBef>
                <a:spcPct val="20000"/>
              </a:spcBef>
              <a:spcAft>
                <a:spcPts val="600"/>
              </a:spcAft>
              <a:buClr>
                <a:srgbClr val="83992A"/>
              </a:buClr>
              <a:buSzPct val="115000"/>
              <a:buFont typeface="Arial" panose="020B0604020202020204" pitchFamily="34" charset="0"/>
              <a:buChar char="•"/>
              <a:defRPr/>
            </a:pPr>
            <a:r>
              <a:rPr lang="en-US" altLang="en-US" sz="2000">
                <a:solidFill>
                  <a:srgbClr val="FF0000"/>
                </a:solidFill>
                <a:latin typeface="Garamond"/>
              </a:rPr>
              <a:t>96.55</a:t>
            </a:r>
            <a:r>
              <a:rPr lang="en-US" altLang="en-US" sz="2000" dirty="0">
                <a:solidFill>
                  <a:srgbClr val="FF0000"/>
                </a:solidFill>
                <a:latin typeface="Garamond"/>
              </a:rPr>
              <a:t>% of parents feel welcome at the school. (-3.45% decrease)</a:t>
            </a:r>
          </a:p>
          <a:p>
            <a:pPr marL="516636" lvl="1" indent="-342900" defTabSz="457200">
              <a:lnSpc>
                <a:spcPct val="100000"/>
              </a:lnSpc>
              <a:spcBef>
                <a:spcPct val="20000"/>
              </a:spcBef>
              <a:spcAft>
                <a:spcPts val="600"/>
              </a:spcAft>
              <a:buClr>
                <a:srgbClr val="83992A"/>
              </a:buClr>
              <a:buSzPct val="115000"/>
              <a:buFont typeface="Arial" panose="020B0604020202020204" pitchFamily="34" charset="0"/>
              <a:buChar char="•"/>
              <a:defRPr/>
            </a:pPr>
            <a:r>
              <a:rPr lang="en-US" altLang="en-US" sz="2000" dirty="0">
                <a:solidFill>
                  <a:srgbClr val="FF0000"/>
                </a:solidFill>
                <a:latin typeface="Garamond"/>
              </a:rPr>
              <a:t>87.93% of parents feel informed of current curriculum (-2.07% decrease)</a:t>
            </a:r>
          </a:p>
          <a:p>
            <a:pPr marL="516636" lvl="1" indent="-342900" defTabSz="457200">
              <a:lnSpc>
                <a:spcPct val="100000"/>
              </a:lnSpc>
              <a:spcBef>
                <a:spcPct val="20000"/>
              </a:spcBef>
              <a:spcAft>
                <a:spcPts val="600"/>
              </a:spcAft>
              <a:buClr>
                <a:srgbClr val="83992A"/>
              </a:buClr>
              <a:buSzPct val="115000"/>
              <a:buFont typeface="Arial" panose="020B0604020202020204" pitchFamily="34" charset="0"/>
              <a:buChar char="•"/>
              <a:defRPr/>
            </a:pPr>
            <a:endParaRPr lang="en-US" altLang="en-US" sz="2000" dirty="0">
              <a:solidFill>
                <a:srgbClr val="FF0000"/>
              </a:solidFill>
              <a:latin typeface="Garamond"/>
            </a:endParaRPr>
          </a:p>
          <a:p>
            <a:pPr marL="516636" lvl="1" indent="-342900" defTabSz="457200">
              <a:lnSpc>
                <a:spcPct val="100000"/>
              </a:lnSpc>
              <a:spcBef>
                <a:spcPct val="20000"/>
              </a:spcBef>
              <a:spcAft>
                <a:spcPts val="600"/>
              </a:spcAft>
              <a:buClr>
                <a:srgbClr val="83992A"/>
              </a:buClr>
              <a:buSzPct val="115000"/>
              <a:buFont typeface="Arial" panose="020B0604020202020204" pitchFamily="34" charset="0"/>
              <a:buChar char="•"/>
              <a:defRPr/>
            </a:pPr>
            <a:endParaRPr lang="en-US" altLang="en-US" sz="2000" dirty="0">
              <a:solidFill>
                <a:srgbClr val="FF0000"/>
              </a:solidFill>
              <a:latin typeface="Garamond"/>
            </a:endParaRPr>
          </a:p>
          <a:p>
            <a:pPr marL="459486" lvl="1" indent="-285750" defTabSz="457200">
              <a:lnSpc>
                <a:spcPct val="100000"/>
              </a:lnSpc>
              <a:spcBef>
                <a:spcPct val="20000"/>
              </a:spcBef>
              <a:spcAft>
                <a:spcPts val="600"/>
              </a:spcAft>
              <a:buClr>
                <a:srgbClr val="83992A"/>
              </a:buClr>
              <a:buSzPct val="115000"/>
              <a:buFont typeface="Arial"/>
              <a:buChar char="•"/>
              <a:defRPr/>
            </a:pPr>
            <a:endParaRPr lang="en-US" altLang="en-US" sz="2000" dirty="0">
              <a:latin typeface="Garamond"/>
            </a:endParaRP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a:ln w="500">
                  <a:solidFill>
                    <a:srgbClr val="DADADA">
                      <a:shade val="20000"/>
                      <a:satMod val="120000"/>
                    </a:srgbClr>
                  </a:solidFill>
                </a:ln>
                <a:latin typeface="Franklin Gothic Demi" panose="020B0703020102020204" pitchFamily="34" charset="0"/>
                <a:ea typeface="+mj-ea"/>
                <a:cs typeface="+mj-cs"/>
              </a:rPr>
              <a:t>Districtwide Survey results</a:t>
            </a:r>
            <a:r>
              <a:rPr lang="en-US" sz="3000" b="1" cap="all" dirty="0">
                <a:ln w="500">
                  <a:solidFill>
                    <a:srgbClr val="DADADA">
                      <a:shade val="20000"/>
                      <a:satMod val="120000"/>
                    </a:srgbClr>
                  </a:solidFill>
                </a:ln>
                <a:latin typeface="Candara" pitchFamily="34" charset="0"/>
                <a:ea typeface="+mj-ea"/>
                <a:cs typeface="+mj-cs"/>
              </a:rPr>
              <a:t> </a:t>
            </a:r>
          </a:p>
          <a:p>
            <a:pPr algn="ctr"/>
            <a:r>
              <a:rPr lang="en-US" sz="3200" i="1" dirty="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p>
          <a:p>
            <a:pPr marL="0" lvl="0" indent="0" defTabSz="457200">
              <a:lnSpc>
                <a:spcPct val="100000"/>
              </a:lnSpc>
              <a:spcBef>
                <a:spcPct val="20000"/>
              </a:spcBef>
              <a:spcAft>
                <a:spcPts val="600"/>
              </a:spcAft>
              <a:buClr>
                <a:srgbClr val="83992A"/>
              </a:buClr>
              <a:buSzPct val="115000"/>
              <a:buNone/>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Clark 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16</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3224113" y="7466"/>
            <a:ext cx="2717439" cy="1834013"/>
          </a:xfrm>
          <a:prstGeom prst="rect">
            <a:avLst/>
          </a:prstGeom>
        </p:spPr>
      </p:pic>
      <p:pic>
        <p:nvPicPr>
          <p:cNvPr id="5" name="Picture 4"/>
          <p:cNvPicPr>
            <a:picLocks noChangeAspect="1"/>
          </p:cNvPicPr>
          <p:nvPr/>
        </p:nvPicPr>
        <p:blipFill>
          <a:blip r:embed="rId3"/>
          <a:stretch>
            <a:fillRect/>
          </a:stretch>
        </p:blipFill>
        <p:spPr>
          <a:xfrm>
            <a:off x="648335" y="2096247"/>
            <a:ext cx="7844790" cy="2257366"/>
          </a:xfrm>
          <a:prstGeom prst="rect">
            <a:avLst/>
          </a:prstGeom>
        </p:spPr>
      </p:pic>
      <p:pic>
        <p:nvPicPr>
          <p:cNvPr id="7" name="Picture 6"/>
          <p:cNvPicPr>
            <a:picLocks noChangeAspect="1"/>
          </p:cNvPicPr>
          <p:nvPr/>
        </p:nvPicPr>
        <p:blipFill>
          <a:blip r:embed="rId4"/>
          <a:stretch>
            <a:fillRect/>
          </a:stretch>
        </p:blipFill>
        <p:spPr>
          <a:xfrm>
            <a:off x="993838" y="4608381"/>
            <a:ext cx="2692671" cy="1697926"/>
          </a:xfrm>
          <a:prstGeom prst="rect">
            <a:avLst/>
          </a:prstGeom>
        </p:spPr>
      </p:pic>
    </p:spTree>
    <p:extLst>
      <p:ext uri="{BB962C8B-B14F-4D97-AF65-F5344CB8AC3E}">
        <p14:creationId xmlns:p14="http://schemas.microsoft.com/office/powerpoint/2010/main" val="2944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a:latin typeface="Franklin Gothic Book" panose="020B0503020102020204" pitchFamily="34" charset="0"/>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a:ln w="500">
                  <a:solidFill>
                    <a:schemeClr val="tx2">
                      <a:shade val="20000"/>
                      <a:satMod val="120000"/>
                    </a:schemeClr>
                  </a:solidFill>
                </a:ln>
                <a:latin typeface="Franklin Gothic Book" panose="020B0503020102020204" pitchFamily="34" charset="0"/>
                <a:ea typeface="+mj-ea"/>
                <a:cs typeface="+mj-cs"/>
              </a:rPr>
              <a:t>Every Student Succeeds Act (ESSA)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exito</a:t>
            </a:r>
            <a:r>
              <a:rPr lang="es-ES" sz="2000" i="1" dirty="0">
                <a:solidFill>
                  <a:schemeClr val="accent1">
                    <a:lumMod val="75000"/>
                  </a:schemeClr>
                </a:solidFill>
                <a:latin typeface="Franklin Gothic Book" panose="020B0503020102020204" pitchFamily="34" charset="0"/>
              </a:rPr>
              <a:t> ESSA 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federally funded academic assistance program for schools.</a:t>
            </a:r>
            <a:r>
              <a:rPr lang="en-US" sz="2800" dirty="0">
                <a:solidFill>
                  <a:srgbClr val="54381C"/>
                </a:solidFill>
                <a:latin typeface="Franklin Gothic Demi Cond" panose="020B0706030402020204" pitchFamily="34" charset="0"/>
              </a:rPr>
              <a:t> </a:t>
            </a: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a:solidFill>
                  <a:schemeClr val="accent1">
                    <a:lumMod val="75000"/>
                  </a:schemeClr>
                </a:solidFill>
                <a:latin typeface="Franklin Gothic Demi Cond" panose="020B0706030402020204" pitchFamily="34" charset="0"/>
              </a:rPr>
              <a:t>		</a:t>
            </a:r>
            <a:r>
              <a:rPr lang="en-US" sz="2600" i="1" dirty="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I - es un programa de fondos Federales para la 		asistencia académica de las escuelas.)</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a:latin typeface="Franklin Gothic Demi Cond" panose="020B0706030402020204" pitchFamily="34" charset="0"/>
              </a:rPr>
              <a:t>ensure</a:t>
            </a:r>
            <a:r>
              <a:rPr lang="es-MX" sz="3200" dirty="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2600" i="1" dirty="0">
                <a:solidFill>
                  <a:schemeClr val="accent1">
                    <a:lumMod val="75000"/>
                  </a:schemeClr>
                </a:solidFill>
                <a:latin typeface="Franklin Gothic Demi Cond" panose="020B0706030402020204" pitchFamily="34" charset="0"/>
              </a:rPr>
              <a:t>(La meta de Titulo I - es asegurar una alta educación de alta calidad para cada uno de los niños/as.)</a:t>
            </a: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906645" cy="3695364"/>
          </a:xfrm>
        </p:spPr>
        <p:txBody>
          <a:bodyPr>
            <a:normAutofit fontScale="85000" lnSpcReduction="1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algn="ctr"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p>
          <a:p>
            <a:pPr marL="502920" lvl="3" indent="0" algn="ctr" defTabSz="457200">
              <a:lnSpc>
                <a:spcPct val="100000"/>
              </a:lnSpc>
              <a:spcBef>
                <a:spcPct val="0"/>
              </a:spcBef>
              <a:spcAft>
                <a:spcPts val="600"/>
              </a:spcAft>
              <a:buClr>
                <a:srgbClr val="5588BB"/>
              </a:buClr>
              <a:buSzPct val="115000"/>
              <a:buNone/>
              <a:defRPr/>
            </a:pPr>
            <a:r>
              <a:rPr lang="en-US" altLang="en-US" sz="3300" dirty="0">
                <a:solidFill>
                  <a:srgbClr val="006600"/>
                </a:solidFill>
                <a:latin typeface="Franklin Gothic Demi" panose="020B0703020102020204" pitchFamily="34" charset="0"/>
              </a:rPr>
              <a:t>$274,170.00 </a:t>
            </a:r>
          </a:p>
          <a:p>
            <a:pPr marL="502920" lvl="3" indent="0" algn="ctr" defTabSz="457200">
              <a:lnSpc>
                <a:spcPct val="100000"/>
              </a:lnSpc>
              <a:spcBef>
                <a:spcPct val="0"/>
              </a:spcBef>
              <a:spcAft>
                <a:spcPts val="600"/>
              </a:spcAft>
              <a:buClr>
                <a:srgbClr val="5588BB"/>
              </a:buClr>
              <a:buSzPct val="115000"/>
              <a:buNone/>
              <a:defRPr/>
            </a:pPr>
            <a:r>
              <a:rPr lang="en-US" altLang="en-US" sz="3300" dirty="0">
                <a:solidFill>
                  <a:srgbClr val="006600"/>
                </a:solidFill>
                <a:latin typeface="Franklin Gothic Demi" panose="020B0703020102020204" pitchFamily="34" charset="0"/>
              </a:rPr>
              <a:t>1% Parent Involvement Set Aside: $2,741.70 </a:t>
            </a: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2600" dirty="0">
                <a:latin typeface="Garamond"/>
              </a:rPr>
              <a:t>For class size reduction; to fund 2 complete teacher’s salary’s and 75% of a third teacher’s salary. </a:t>
            </a: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2600" dirty="0">
                <a:latin typeface="Garamond"/>
              </a:rPr>
              <a:t>Rationale: allowing for smaller classes in intermediate grades allow teachers to better meet the needs of students and provide differentiated small group instruction at students instructional level. </a:t>
            </a: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a:latin typeface="Franklin Gothic Demi" panose="020B0703020102020204" pitchFamily="34" charset="0"/>
              </a:rPr>
              <a:t>WHAT DOES TITLE I PROVIDE AT MY CHILD’S SCHOOL? </a:t>
            </a:r>
          </a:p>
          <a:p>
            <a:pPr algn="ct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p>
        </p:txBody>
      </p:sp>
    </p:spTree>
    <p:extLst>
      <p:ext uri="{BB962C8B-B14F-4D97-AF65-F5344CB8AC3E}">
        <p14:creationId xmlns:p14="http://schemas.microsoft.com/office/powerpoint/2010/main" val="348904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a:latin typeface="Franklin Gothic Demi" panose="020B0703020102020204" pitchFamily="34" charset="0"/>
              </a:rPr>
              <a:t>Ensures 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a:latin typeface="Franklin Gothic Demi" panose="020B0703020102020204" pitchFamily="34" charset="0"/>
            </a:endParaRPr>
          </a:p>
          <a:p>
            <a:pPr defTabSz="914400">
              <a:defRPr/>
            </a:pPr>
            <a:r>
              <a:rPr lang="en-US" altLang="en-US" sz="3200" dirty="0">
                <a:latin typeface="Franklin Gothic Demi" panose="020B0703020102020204" pitchFamily="34" charset="0"/>
              </a:rPr>
              <a:t>Provides 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las credenciales del maestro de su hijo/a.)</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Parents’ Rights and Responsibilities </a:t>
            </a:r>
            <a:r>
              <a:rPr lang="es-MX" sz="2800" i="1" dirty="0">
                <a:solidFill>
                  <a:schemeClr val="accent1">
                    <a:lumMod val="75000"/>
                  </a:schemeClr>
                </a:solidFill>
                <a:latin typeface="Franklin Gothic Demi Cond" panose="020B0706030402020204" pitchFamily="34" charset="0"/>
              </a:rPr>
              <a:t>(Derechos de los padres y sus responsabilidades</a:t>
            </a:r>
            <a:r>
              <a:rPr lang="en-US" sz="2800" i="1" dirty="0">
                <a:solidFill>
                  <a:schemeClr val="accent1">
                    <a:lumMod val="75000"/>
                  </a:schemeClr>
                </a:solidFill>
                <a:latin typeface="Franklin Gothic Demi Cond" panose="020B0706030402020204" pitchFamily="34" charset="0"/>
              </a:rPr>
              <a:t>)</a:t>
            </a:r>
          </a:p>
        </p:txBody>
      </p:sp>
    </p:spTree>
    <p:extLst>
      <p:ext uri="{BB962C8B-B14F-4D97-AF65-F5344CB8AC3E}">
        <p14:creationId xmlns:p14="http://schemas.microsoft.com/office/powerpoint/2010/main" val="1264083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10114</TotalTime>
  <Words>1067</Words>
  <Application>Microsoft Macintosh PowerPoint</Application>
  <PresentationFormat>On-screen Show (4:3)</PresentationFormat>
  <Paragraphs>88</Paragraphs>
  <Slides>16</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Silas, Erica</cp:lastModifiedBy>
  <cp:revision>128</cp:revision>
  <cp:lastPrinted>2024-08-26T17:14:57Z</cp:lastPrinted>
  <dcterms:created xsi:type="dcterms:W3CDTF">2018-07-16T15:51:20Z</dcterms:created>
  <dcterms:modified xsi:type="dcterms:W3CDTF">2024-09-26T15:01:20Z</dcterms:modified>
</cp:coreProperties>
</file>